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1040" r:id="rId4"/>
    <p:sldId id="1049" r:id="rId5"/>
    <p:sldId id="1085" r:id="rId6"/>
    <p:sldId id="1084" r:id="rId7"/>
    <p:sldId id="1083" r:id="rId8"/>
    <p:sldId id="1053" r:id="rId9"/>
    <p:sldId id="1077" r:id="rId10"/>
    <p:sldId id="1078" r:id="rId11"/>
    <p:sldId id="1079" r:id="rId12"/>
    <p:sldId id="1080" r:id="rId13"/>
    <p:sldId id="1081" r:id="rId14"/>
    <p:sldId id="1073" r:id="rId15"/>
    <p:sldId id="1071" r:id="rId16"/>
    <p:sldId id="1072" r:id="rId17"/>
    <p:sldId id="1074" r:id="rId18"/>
    <p:sldId id="1075" r:id="rId19"/>
    <p:sldId id="1076" r:id="rId20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Muli Light" panose="020B0600000101010101" charset="0"/>
      <p:regular r:id="rId24"/>
      <p:bold r:id="rId25"/>
      <p:italic r:id="rId26"/>
      <p:boldItalic r:id="rId27"/>
    </p:embeddedFont>
    <p:embeddedFont>
      <p:font typeface="Poppins" panose="020B0600000101010101" charset="0"/>
      <p:regular r:id="rId28"/>
      <p:bold r:id="rId29"/>
      <p:italic r:id="rId30"/>
      <p:boldItalic r:id="rId31"/>
    </p:embeddedFont>
    <p:embeddedFont>
      <p:font typeface="Poppins Light" panose="020B0600000101010101" charset="0"/>
      <p:regular r:id="rId32"/>
      <p:bold r:id="rId33"/>
      <p:italic r:id="rId34"/>
      <p:boldItalic r:id="rId35"/>
    </p:embeddedFont>
    <p:embeddedFont>
      <p:font typeface="나눔스퀘어라운드 ExtraBold" panose="020B0600000101010101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파일 크기가 </a:t>
            </a:r>
            <a:r>
              <a:rPr lang="ko-KR" altLang="en-US" dirty="0" err="1"/>
              <a:t>클텐데</a:t>
            </a:r>
            <a:r>
              <a:rPr lang="ko-KR" altLang="en-US" dirty="0"/>
              <a:t> 어떻게 </a:t>
            </a:r>
            <a:r>
              <a:rPr lang="ko-KR" altLang="en-US" dirty="0" err="1"/>
              <a:t>할거냐</a:t>
            </a:r>
            <a:r>
              <a:rPr lang="en-US" altLang="ko-KR" dirty="0"/>
              <a:t>?</a:t>
            </a:r>
          </a:p>
          <a:p>
            <a:pPr marL="13970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기존에는 동영상을 업로드 하는 방식으로 진행하려고 했는데</a:t>
            </a:r>
            <a:r>
              <a:rPr lang="en-US" altLang="ko-KR" dirty="0"/>
              <a:t>, </a:t>
            </a:r>
            <a:r>
              <a:rPr lang="ko-KR" altLang="en-US" dirty="0"/>
              <a:t>이 패드백을 받고 우리가 정한 방식은</a:t>
            </a:r>
            <a:r>
              <a:rPr lang="en-US" altLang="ko-KR" dirty="0"/>
              <a:t> </a:t>
            </a:r>
            <a:r>
              <a:rPr lang="ko-KR" altLang="en-US" dirty="0" err="1"/>
              <a:t>트위치</a:t>
            </a:r>
            <a:r>
              <a:rPr lang="ko-KR" altLang="en-US" dirty="0"/>
              <a:t> 방송링크를 사용자에게 받아서 그 정보를 이용해서 </a:t>
            </a:r>
            <a:r>
              <a:rPr lang="ko-KR" altLang="en-US" dirty="0" err="1"/>
              <a:t>트위치에서</a:t>
            </a:r>
            <a:r>
              <a:rPr lang="ko-KR" altLang="en-US" dirty="0"/>
              <a:t> 동영상을 다운 받습니다</a:t>
            </a:r>
            <a:r>
              <a:rPr lang="en-US" altLang="ko-KR" dirty="0"/>
              <a:t>.</a:t>
            </a:r>
          </a:p>
          <a:p>
            <a:pPr marL="139700" indent="0">
              <a:buNone/>
            </a:pPr>
            <a:r>
              <a:rPr lang="ko-KR" altLang="en-US" dirty="0"/>
              <a:t>우리 서버는 사용자들이 사용하는 인터넷보다 빠른 랜을 사용하고 있으므로 기존보다 빠른 방식으로 동영상을 서버에 저장 할 수 있고</a:t>
            </a:r>
            <a:r>
              <a:rPr lang="en-US" altLang="ko-KR" dirty="0"/>
              <a:t>, </a:t>
            </a:r>
            <a:r>
              <a:rPr lang="ko-KR" altLang="en-US" dirty="0"/>
              <a:t>사용자가 중간에 인터넷 창을 종료해도 계속 다운받을 수 있다는 장점이 있습니다</a:t>
            </a:r>
            <a:r>
              <a:rPr lang="en-US" altLang="ko-KR" dirty="0"/>
              <a:t>.</a:t>
            </a:r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클라이언트 단에서 할 생각이 없냐</a:t>
            </a:r>
            <a:r>
              <a:rPr lang="en-US" altLang="ko-KR" dirty="0"/>
              <a:t>?</a:t>
            </a:r>
          </a:p>
          <a:p>
            <a:pPr marL="13970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우리가 어떻게 할지 생각해 봤는데 일단 비디오를 편집하기 위해서는 많은 리소스를 필요로 하기 때문에 클라이언트 </a:t>
            </a:r>
            <a:r>
              <a:rPr lang="ko-KR" altLang="en-US" dirty="0" err="1"/>
              <a:t>딴에서</a:t>
            </a:r>
            <a:r>
              <a:rPr lang="ko-KR" altLang="en-US" dirty="0"/>
              <a:t> 이를 </a:t>
            </a:r>
            <a:r>
              <a:rPr lang="ko-KR" altLang="en-US" dirty="0" err="1"/>
              <a:t>처리하게하면</a:t>
            </a:r>
            <a:r>
              <a:rPr lang="ko-KR" altLang="en-US" dirty="0"/>
              <a:t> 그 컴퓨터에 </a:t>
            </a:r>
            <a:r>
              <a:rPr lang="ko-KR" altLang="en-US" dirty="0" err="1"/>
              <a:t>너무많은</a:t>
            </a:r>
            <a:r>
              <a:rPr lang="ko-KR" altLang="en-US" dirty="0"/>
              <a:t> 리소스를 소비하게 되므로 우리가 알아서 처리해서 주는 방식을 채택하기로 했다</a:t>
            </a:r>
            <a:r>
              <a:rPr lang="en-US" altLang="ko-KR" dirty="0"/>
              <a:t>. </a:t>
            </a:r>
            <a:r>
              <a:rPr lang="ko-KR" altLang="en-US" dirty="0"/>
              <a:t>그리고 우리와 유사한 서비스를 제공하는 업체들도 클라이언트단이 아닌 서버단에서 처리해서 사용자에게 전해준다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876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Picture 6" descr="nginxì ëí ì´ë¯¸ì§ ê²ìê²°ê³¼">
            <a:extLst>
              <a:ext uri="{FF2B5EF4-FFF2-40B4-BE49-F238E27FC236}">
                <a16:creationId xmlns:a16="http://schemas.microsoft.com/office/drawing/2014/main" id="{84EEE6CC-B437-437A-AF72-4F12F2CC1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17491" r="16186" b="32652"/>
          <a:stretch/>
        </p:blipFill>
        <p:spPr bwMode="auto">
          <a:xfrm>
            <a:off x="3479975" y="2234412"/>
            <a:ext cx="1350051" cy="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55A9A6-70D8-4DEE-A28D-7A30B7F4DC54}"/>
              </a:ext>
            </a:extLst>
          </p:cNvPr>
          <p:cNvSpPr/>
          <p:nvPr/>
        </p:nvSpPr>
        <p:spPr>
          <a:xfrm>
            <a:off x="5900641" y="1806520"/>
            <a:ext cx="2289338" cy="1219063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1524B1-280A-40CD-A500-B0AAA0614BC1}"/>
              </a:ext>
            </a:extLst>
          </p:cNvPr>
          <p:cNvGrpSpPr/>
          <p:nvPr/>
        </p:nvGrpSpPr>
        <p:grpSpPr>
          <a:xfrm>
            <a:off x="5030259" y="2330356"/>
            <a:ext cx="691558" cy="202736"/>
            <a:chOff x="3646836" y="2547138"/>
            <a:chExt cx="758302" cy="25697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002E7E1-1E8D-4B91-9DEF-B56A29F1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257B3D8-DDFD-4360-AFD7-CF797748F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9D056563-6B7E-4E76-B042-EA8701E3CFEA}"/>
              </a:ext>
            </a:extLst>
          </p:cNvPr>
          <p:cNvSpPr txBox="1">
            <a:spLocks/>
          </p:cNvSpPr>
          <p:nvPr/>
        </p:nvSpPr>
        <p:spPr>
          <a:xfrm>
            <a:off x="4225169" y="1094040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SSL Certificate needs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A646C05F-1420-4EC5-928A-4FB106F62224}"/>
              </a:ext>
            </a:extLst>
          </p:cNvPr>
          <p:cNvSpPr txBox="1">
            <a:spLocks/>
          </p:cNvSpPr>
          <p:nvPr/>
        </p:nvSpPr>
        <p:spPr>
          <a:xfrm>
            <a:off x="6563576" y="1543146"/>
            <a:ext cx="1592132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Web-application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C8385B1E-DF64-44E1-9ABD-A15683B0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576" y="2232408"/>
            <a:ext cx="1063651" cy="3714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A4AC43-7805-4914-B8BE-B555617B48AE}"/>
              </a:ext>
            </a:extLst>
          </p:cNvPr>
          <p:cNvGrpSpPr/>
          <p:nvPr/>
        </p:nvGrpSpPr>
        <p:grpSpPr>
          <a:xfrm>
            <a:off x="6988065" y="2787811"/>
            <a:ext cx="232854" cy="683569"/>
            <a:chOff x="6988065" y="2787811"/>
            <a:chExt cx="232854" cy="68356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F052BA-14FE-4C88-BA4C-1ED3F891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065" y="2787811"/>
              <a:ext cx="0" cy="68356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1BF1A34-C6F6-4D67-A82B-4AD0E0900AD0}"/>
                </a:ext>
              </a:extLst>
            </p:cNvPr>
            <p:cNvCxnSpPr>
              <a:cxnSpLocks/>
            </p:cNvCxnSpPr>
            <p:nvPr/>
          </p:nvCxnSpPr>
          <p:spPr>
            <a:xfrm>
              <a:off x="7220919" y="2787811"/>
              <a:ext cx="0" cy="683569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70;p15">
            <a:extLst>
              <a:ext uri="{FF2B5EF4-FFF2-40B4-BE49-F238E27FC236}">
                <a16:creationId xmlns:a16="http://schemas.microsoft.com/office/drawing/2014/main" id="{E3CF0F28-4CBC-4E51-BD60-80CA27642AE8}"/>
              </a:ext>
            </a:extLst>
          </p:cNvPr>
          <p:cNvSpPr txBox="1">
            <a:spLocks/>
          </p:cNvSpPr>
          <p:nvPr/>
        </p:nvSpPr>
        <p:spPr>
          <a:xfrm>
            <a:off x="6717386" y="3553046"/>
            <a:ext cx="909841" cy="2046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Database</a:t>
            </a:r>
          </a:p>
        </p:txBody>
      </p:sp>
      <p:pic>
        <p:nvPicPr>
          <p:cNvPr id="1030" name="Picture 6" descr="https://d1.awsstatic.com/rdsImages/postgresql_logo.6de4615badd99412268bc6aa8fc958a0f403dd41.png">
            <a:extLst>
              <a:ext uri="{FF2B5EF4-FFF2-40B4-BE49-F238E27FC236}">
                <a16:creationId xmlns:a16="http://schemas.microsoft.com/office/drawing/2014/main" id="{C10D1FB9-105B-419F-8AB7-580C2C2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74" y="3757665"/>
            <a:ext cx="1078463" cy="9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F1458-D697-4D09-9D2C-9AEE77B88111}"/>
              </a:ext>
            </a:extLst>
          </p:cNvPr>
          <p:cNvGrpSpPr/>
          <p:nvPr/>
        </p:nvGrpSpPr>
        <p:grpSpPr>
          <a:xfrm>
            <a:off x="2583273" y="2314683"/>
            <a:ext cx="691558" cy="202736"/>
            <a:chOff x="3646836" y="2547138"/>
            <a:chExt cx="758302" cy="25697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28E25BE-02F6-43CB-AFCF-C7F9DBE90544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6CA02AB-5B9E-4E66-B4B2-D2264F669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firefoxì ëí ì´ë¯¸ì§ ê²ìê²°ê³¼">
            <a:extLst>
              <a:ext uri="{FF2B5EF4-FFF2-40B4-BE49-F238E27FC236}">
                <a16:creationId xmlns:a16="http://schemas.microsoft.com/office/drawing/2014/main" id="{86588946-74D7-4C7A-A404-3D1C1601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1" y="2452858"/>
            <a:ext cx="539112" cy="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>
            <a:extLst>
              <a:ext uri="{FF2B5EF4-FFF2-40B4-BE49-F238E27FC236}">
                <a16:creationId xmlns:a16="http://schemas.microsoft.com/office/drawing/2014/main" id="{76C825E3-8E62-461D-BC8A-95F840A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4" y="1689400"/>
            <a:ext cx="731687" cy="7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rnet explorerì ëí ì´ë¯¸ì§ ê²ìê²°ê³¼">
            <a:extLst>
              <a:ext uri="{FF2B5EF4-FFF2-40B4-BE49-F238E27FC236}">
                <a16:creationId xmlns:a16="http://schemas.microsoft.com/office/drawing/2014/main" id="{C727224C-B97C-4073-81B2-D5688C5F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01" y="2334025"/>
            <a:ext cx="691558" cy="6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A4FC58DD-6EFD-4220-B949-376DC78A9435}"/>
              </a:ext>
            </a:extLst>
          </p:cNvPr>
          <p:cNvSpPr txBox="1">
            <a:spLocks/>
          </p:cNvSpPr>
          <p:nvPr/>
        </p:nvSpPr>
        <p:spPr>
          <a:xfrm>
            <a:off x="507009" y="3398066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br>
              <a:rPr lang="en-US" altLang="ko-KR" dirty="0">
                <a:latin typeface="Muli Light" panose="020B0600000101010101" charset="0"/>
              </a:rPr>
            </a:br>
            <a:r>
              <a:rPr lang="en-US" altLang="ko-KR" dirty="0">
                <a:latin typeface="Muli Light" panose="020B0600000101010101" charset="0"/>
              </a:rPr>
              <a:t>Name server: bind9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EEA3FD1-A243-4D09-87DB-4D33B8AAFC79}"/>
              </a:ext>
            </a:extLst>
          </p:cNvPr>
          <p:cNvCxnSpPr>
            <a:cxnSpLocks/>
          </p:cNvCxnSpPr>
          <p:nvPr/>
        </p:nvCxnSpPr>
        <p:spPr>
          <a:xfrm flipH="1" flipV="1">
            <a:off x="5353166" y="1636836"/>
            <a:ext cx="695917" cy="392837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CCA956-974C-41CE-8C02-9AD69C8304E0}"/>
              </a:ext>
            </a:extLst>
          </p:cNvPr>
          <p:cNvCxnSpPr>
            <a:cxnSpLocks/>
          </p:cNvCxnSpPr>
          <p:nvPr/>
        </p:nvCxnSpPr>
        <p:spPr>
          <a:xfrm flipV="1">
            <a:off x="5386665" y="883532"/>
            <a:ext cx="666866" cy="220186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B38A2D8-9699-45E2-8C35-23640EBB162E}"/>
              </a:ext>
            </a:extLst>
          </p:cNvPr>
          <p:cNvCxnSpPr>
            <a:cxnSpLocks/>
          </p:cNvCxnSpPr>
          <p:nvPr/>
        </p:nvCxnSpPr>
        <p:spPr>
          <a:xfrm>
            <a:off x="6865493" y="883665"/>
            <a:ext cx="549348" cy="9062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://static.hostingcdn.net/20181129/resources/images/logo.png">
            <a:extLst>
              <a:ext uri="{FF2B5EF4-FFF2-40B4-BE49-F238E27FC236}">
                <a16:creationId xmlns:a16="http://schemas.microsoft.com/office/drawing/2014/main" id="{8A6BA6D6-7791-4F5B-B335-6C7773F6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85" y="1193981"/>
            <a:ext cx="1230385" cy="12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bind9ì ëí ì´ë¯¸ì§ ê²ìê²°ê³¼">
            <a:extLst>
              <a:ext uri="{FF2B5EF4-FFF2-40B4-BE49-F238E27FC236}">
                <a16:creationId xmlns:a16="http://schemas.microsoft.com/office/drawing/2014/main" id="{568532B0-383F-4D26-BDB0-D82032F8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39" y="869930"/>
            <a:ext cx="945755" cy="7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70;p15">
            <a:extLst>
              <a:ext uri="{FF2B5EF4-FFF2-40B4-BE49-F238E27FC236}">
                <a16:creationId xmlns:a16="http://schemas.microsoft.com/office/drawing/2014/main" id="{4653F29E-E4C4-4B02-A8E4-BC4753211259}"/>
              </a:ext>
            </a:extLst>
          </p:cNvPr>
          <p:cNvSpPr txBox="1">
            <a:spLocks/>
          </p:cNvSpPr>
          <p:nvPr/>
        </p:nvSpPr>
        <p:spPr>
          <a:xfrm>
            <a:off x="3644305" y="2055244"/>
            <a:ext cx="1154489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Web-server</a:t>
            </a:r>
          </a:p>
        </p:txBody>
      </p:sp>
      <p:sp>
        <p:nvSpPr>
          <p:cNvPr id="38" name="Google Shape;70;p15">
            <a:extLst>
              <a:ext uri="{FF2B5EF4-FFF2-40B4-BE49-F238E27FC236}">
                <a16:creationId xmlns:a16="http://schemas.microsoft.com/office/drawing/2014/main" id="{985B5DA6-D1F2-4651-8BFD-BD1E1EDAC9F8}"/>
              </a:ext>
            </a:extLst>
          </p:cNvPr>
          <p:cNvSpPr txBox="1">
            <a:spLocks/>
          </p:cNvSpPr>
          <p:nvPr/>
        </p:nvSpPr>
        <p:spPr>
          <a:xfrm>
            <a:off x="5851045" y="499606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Domain needs</a:t>
            </a:r>
          </a:p>
        </p:txBody>
      </p: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7445674" y="461784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Name server needs</a:t>
            </a:r>
          </a:p>
        </p:txBody>
      </p:sp>
      <p:pic>
        <p:nvPicPr>
          <p:cNvPr id="40" name="Picture 4" descr="Lets' Encrypt에 대한 이미지 검색결과">
            <a:extLst>
              <a:ext uri="{FF2B5EF4-FFF2-40B4-BE49-F238E27FC236}">
                <a16:creationId xmlns:a16="http://schemas.microsoft.com/office/drawing/2014/main" id="{0F6E4A5C-94DA-4192-AF21-994F6953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44674" y="935353"/>
            <a:ext cx="1344325" cy="830115"/>
          </a:xfrm>
          <a:prstGeom prst="rect">
            <a:avLst/>
          </a:prstGeom>
          <a:noFill/>
        </p:spPr>
      </p:pic>
      <p:sp>
        <p:nvSpPr>
          <p:cNvPr id="41" name="Google Shape;70;p15">
            <a:extLst>
              <a:ext uri="{FF2B5EF4-FFF2-40B4-BE49-F238E27FC236}">
                <a16:creationId xmlns:a16="http://schemas.microsoft.com/office/drawing/2014/main" id="{AC7778C7-8BFB-492F-BC6B-3EBDBE9DA724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46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83D56-6368-4B20-BD18-20016171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03" y="1771342"/>
            <a:ext cx="5598997" cy="2497555"/>
          </a:xfrm>
          <a:prstGeom prst="rect">
            <a:avLst/>
          </a:prstGeom>
        </p:spPr>
      </p:pic>
      <p:pic>
        <p:nvPicPr>
          <p:cNvPr id="35" name="Picture 2" descr="http://static.hostingcdn.net/20181129/resources/images/logo.png">
            <a:extLst>
              <a:ext uri="{FF2B5EF4-FFF2-40B4-BE49-F238E27FC236}">
                <a16:creationId xmlns:a16="http://schemas.microsoft.com/office/drawing/2014/main" id="{8A6BA6D6-7791-4F5B-B335-6C7773F6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03" y="1571881"/>
            <a:ext cx="1230385" cy="12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58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B38A2D8-9699-45E2-8C35-23640EBB162E}"/>
              </a:ext>
            </a:extLst>
          </p:cNvPr>
          <p:cNvCxnSpPr>
            <a:cxnSpLocks/>
          </p:cNvCxnSpPr>
          <p:nvPr/>
        </p:nvCxnSpPr>
        <p:spPr>
          <a:xfrm>
            <a:off x="7490364" y="2748328"/>
            <a:ext cx="0" cy="427080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2359942" y="1611624"/>
            <a:ext cx="3370283" cy="2255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Modify CLUG name server setting file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889AC88-C977-42F2-87EE-235000A0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64" y="3301532"/>
            <a:ext cx="2057400" cy="2667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7CAA937-656B-4E6A-9C78-DF4B3992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64" y="2396139"/>
            <a:ext cx="2324100" cy="257175"/>
          </a:xfrm>
          <a:prstGeom prst="rect">
            <a:avLst/>
          </a:prstGeom>
        </p:spPr>
      </p:pic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364F5-57DD-4E1A-A8BE-190F4F19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8" y="1888046"/>
            <a:ext cx="4754887" cy="2374490"/>
          </a:xfrm>
          <a:prstGeom prst="rect">
            <a:avLst/>
          </a:prstGeom>
        </p:spPr>
      </p:pic>
      <p:pic>
        <p:nvPicPr>
          <p:cNvPr id="14" name="Picture 4" descr="bind9ì ëí ì´ë¯¸ì§ ê²ìê²°ê³¼">
            <a:extLst>
              <a:ext uri="{FF2B5EF4-FFF2-40B4-BE49-F238E27FC236}">
                <a16:creationId xmlns:a16="http://schemas.microsoft.com/office/drawing/2014/main" id="{96CAE129-77FB-4278-A62E-99227DA3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85" y="1359387"/>
            <a:ext cx="945755" cy="7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1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1826606" y="1707679"/>
            <a:ext cx="4100308" cy="2255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Obtain a security certificate by Let’s Encrypt</a:t>
            </a:r>
          </a:p>
        </p:txBody>
      </p:sp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12" name="Picture 4" descr="Lets' Encrypt에 대한 이미지 검색결과">
            <a:extLst>
              <a:ext uri="{FF2B5EF4-FFF2-40B4-BE49-F238E27FC236}">
                <a16:creationId xmlns:a16="http://schemas.microsoft.com/office/drawing/2014/main" id="{791D35DF-D2D2-4B1F-BBA2-738A7D9C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9383" y="1933211"/>
            <a:ext cx="4023337" cy="2484394"/>
          </a:xfrm>
          <a:prstGeom prst="rect">
            <a:avLst/>
          </a:prstGeom>
          <a:noFill/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83F82F-5467-41AD-BEA2-64CA22CA74E7}"/>
              </a:ext>
            </a:extLst>
          </p:cNvPr>
          <p:cNvCxnSpPr>
            <a:cxnSpLocks/>
          </p:cNvCxnSpPr>
          <p:nvPr/>
        </p:nvCxnSpPr>
        <p:spPr>
          <a:xfrm>
            <a:off x="7490364" y="2748328"/>
            <a:ext cx="0" cy="427080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BE04AEF-996D-49C1-842F-81C472A3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64" y="2395172"/>
            <a:ext cx="2057400" cy="266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5BF768-E75A-47DA-9451-935A331BC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871" y="3301532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37090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EEC34-6D3C-4437-9FDC-178B0166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3" y="1646458"/>
            <a:ext cx="8173283" cy="2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0A506-21B1-484E-9884-09C8AC8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0" y="1729067"/>
            <a:ext cx="8423159" cy="21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52139-E207-4DA0-9D05-D03622AD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4" y="1785887"/>
            <a:ext cx="8341871" cy="19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77184"/>
            <a:ext cx="7348373" cy="530915"/>
          </a:xfrm>
        </p:spPr>
        <p:txBody>
          <a:bodyPr/>
          <a:lstStyle/>
          <a:p>
            <a:r>
              <a:rPr lang="en-US" sz="4400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Sever, </a:t>
              </a:r>
              <a:r>
                <a:rPr lang="en-US" altLang="ko-KR" sz="825" dirty="0">
                  <a:solidFill>
                    <a:srgbClr val="7B8898"/>
                  </a:solidFill>
                </a:rPr>
                <a:t>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r>
                <a:rPr lang="en-US" altLang="ko-KR" sz="825" dirty="0">
                  <a:solidFill>
                    <a:srgbClr val="7B8898"/>
                  </a:solidFill>
                </a:rPr>
                <a:t>, Database</a:t>
              </a:r>
              <a:endParaRPr lang="en-US" sz="825" dirty="0">
                <a:solidFill>
                  <a:srgbClr val="7B889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74366" y="983395"/>
            <a:ext cx="1835833" cy="3726414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FRONTEND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Dashboard UI, </a:t>
              </a:r>
              <a:r>
                <a:rPr lang="en-US" altLang="ko-KR" sz="825" dirty="0">
                  <a:solidFill>
                    <a:srgbClr val="7B8898"/>
                  </a:solidFill>
                </a:rPr>
                <a:t>Database, 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Twitch </a:t>
              </a:r>
              <a:r>
                <a:rPr lang="en-US" sz="825" dirty="0" err="1">
                  <a:solidFill>
                    <a:srgbClr val="7B8898"/>
                  </a:solidFill>
                </a:rPr>
                <a:t>Api</a:t>
              </a:r>
              <a:r>
                <a:rPr lang="en-US" sz="825" dirty="0">
                  <a:solidFill>
                    <a:srgbClr val="7B8898"/>
                  </a:solidFill>
                </a:rPr>
                <a:t>,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834598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32637" y="1445849"/>
            <a:ext cx="7878726" cy="28841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/>
              <a:t>The size of the video file will be big. </a:t>
            </a:r>
          </a:p>
          <a:p>
            <a:r>
              <a:rPr lang="en-US" altLang="ko-KR" sz="2000" dirty="0"/>
              <a:t> =&gt;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We will get URL instead of videos.</a:t>
            </a:r>
            <a:b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</a:b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sz="2000" dirty="0"/>
              <a:t>2.   You will use a lot of resources in the server </a:t>
            </a:r>
          </a:p>
          <a:p>
            <a:r>
              <a:rPr lang="en-US" altLang="ko-KR" sz="2000" dirty="0"/>
              <a:t> =&gt;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It’s one of main issues, but we will mainly focus on implementing highlight algorithms instead of dealing with resources.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   Sports highlight ..? </a:t>
            </a:r>
          </a:p>
          <a:p>
            <a:r>
              <a:rPr lang="en-US" altLang="ko-KR" sz="2000" dirty="0"/>
              <a:t> =&gt;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There are already many services for that.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5" name="Google Shape;70;p15">
            <a:extLst>
              <a:ext uri="{FF2B5EF4-FFF2-40B4-BE49-F238E27FC236}">
                <a16:creationId xmlns:a16="http://schemas.microsoft.com/office/drawing/2014/main" id="{E0EA4ED7-79E9-4148-8D74-F7316F2A82D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Contents</a:t>
            </a:r>
            <a:endParaRPr lang="en-US" sz="40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10" name="Google Shape;70;p15">
            <a:extLst>
              <a:ext uri="{FF2B5EF4-FFF2-40B4-BE49-F238E27FC236}">
                <a16:creationId xmlns:a16="http://schemas.microsoft.com/office/drawing/2014/main" id="{A90DF012-C9BD-48F0-9A81-C98FEF0FBAD3}"/>
              </a:ext>
            </a:extLst>
          </p:cNvPr>
          <p:cNvSpPr txBox="1">
            <a:spLocks/>
          </p:cNvSpPr>
          <p:nvPr/>
        </p:nvSpPr>
        <p:spPr>
          <a:xfrm>
            <a:off x="2881403" y="1889767"/>
            <a:ext cx="3381194" cy="13639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Poppins" panose="020B0600000101010101" charset="0"/>
                <a:cs typeface="Poppins" panose="020B0600000101010101" charset="0"/>
              </a:rPr>
              <a:t>How to get videos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tx1"/>
              </a:solidFill>
              <a:latin typeface="Poppins" panose="020B0600000101010101" charset="0"/>
              <a:cs typeface="Poppins" panose="020B0600000101010101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Poppins" panose="020B0600000101010101" charset="0"/>
                <a:cs typeface="Poppins" panose="020B0600000101010101" charset="0"/>
              </a:rPr>
              <a:t>Server setup</a:t>
            </a:r>
          </a:p>
        </p:txBody>
      </p:sp>
    </p:spTree>
    <p:extLst>
      <p:ext uri="{BB962C8B-B14F-4D97-AF65-F5344CB8AC3E}">
        <p14:creationId xmlns:p14="http://schemas.microsoft.com/office/powerpoint/2010/main" val="20955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4" name="Google Shape;70;p15">
            <a:extLst>
              <a:ext uri="{FF2B5EF4-FFF2-40B4-BE49-F238E27FC236}">
                <a16:creationId xmlns:a16="http://schemas.microsoft.com/office/drawing/2014/main" id="{9E1F24D9-D257-47D2-B675-61564F61B8FE}"/>
              </a:ext>
            </a:extLst>
          </p:cNvPr>
          <p:cNvSpPr txBox="1">
            <a:spLocks/>
          </p:cNvSpPr>
          <p:nvPr/>
        </p:nvSpPr>
        <p:spPr>
          <a:xfrm>
            <a:off x="794118" y="1157358"/>
            <a:ext cx="6514358" cy="3798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Poppins" panose="020B0600000101010101" charset="0"/>
                <a:cs typeface="Poppins" panose="020B0600000101010101" charset="0"/>
              </a:rPr>
              <a:t>How do we get vides as inputs from users?</a:t>
            </a:r>
          </a:p>
        </p:txBody>
      </p:sp>
      <p:sp>
        <p:nvSpPr>
          <p:cNvPr id="35" name="Google Shape;70;p15">
            <a:extLst>
              <a:ext uri="{FF2B5EF4-FFF2-40B4-BE49-F238E27FC236}">
                <a16:creationId xmlns:a16="http://schemas.microsoft.com/office/drawing/2014/main" id="{E0EA4ED7-79E9-4148-8D74-F7316F2A82D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Videos</a:t>
            </a:r>
            <a:endParaRPr lang="en-US" sz="40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7F1E3-CD6E-4945-B512-EC6029F9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8" y="2208680"/>
            <a:ext cx="1631787" cy="1631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2393E0-B739-4334-8CE8-1C2F80AA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81" y="2277595"/>
            <a:ext cx="1261994" cy="1261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AA176-6B40-467A-B447-A2CB576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89" y="3649388"/>
            <a:ext cx="1169378" cy="11693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3B2FA4-6284-4060-8267-711DF03A6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724" y="2131359"/>
            <a:ext cx="1709108" cy="1709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90916-2AB2-48FB-B5FC-D4B87FB652E4}"/>
              </a:ext>
            </a:extLst>
          </p:cNvPr>
          <p:cNvSpPr txBox="1"/>
          <p:nvPr/>
        </p:nvSpPr>
        <p:spPr>
          <a:xfrm>
            <a:off x="3254189" y="200521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By uploading videos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6285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4" name="Google Shape;70;p15">
            <a:extLst>
              <a:ext uri="{FF2B5EF4-FFF2-40B4-BE49-F238E27FC236}">
                <a16:creationId xmlns:a16="http://schemas.microsoft.com/office/drawing/2014/main" id="{9E1F24D9-D257-47D2-B675-61564F61B8FE}"/>
              </a:ext>
            </a:extLst>
          </p:cNvPr>
          <p:cNvSpPr txBox="1">
            <a:spLocks/>
          </p:cNvSpPr>
          <p:nvPr/>
        </p:nvSpPr>
        <p:spPr>
          <a:xfrm>
            <a:off x="794118" y="1157358"/>
            <a:ext cx="6514358" cy="3798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rgbClr val="0070C0"/>
                </a:solidFill>
                <a:latin typeface="Poppins" panose="020B0600000101010101" charset="0"/>
                <a:cs typeface="Poppins" panose="020B0600000101010101" charset="0"/>
              </a:rPr>
              <a:t>Advanced way!</a:t>
            </a:r>
          </a:p>
        </p:txBody>
      </p:sp>
      <p:sp>
        <p:nvSpPr>
          <p:cNvPr id="35" name="Google Shape;70;p15">
            <a:extLst>
              <a:ext uri="{FF2B5EF4-FFF2-40B4-BE49-F238E27FC236}">
                <a16:creationId xmlns:a16="http://schemas.microsoft.com/office/drawing/2014/main" id="{E0EA4ED7-79E9-4148-8D74-F7316F2A82D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Videos</a:t>
            </a:r>
            <a:endParaRPr lang="en-US" sz="40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7F1E3-CD6E-4945-B512-EC6029F9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" y="2278261"/>
            <a:ext cx="1631787" cy="1631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2393E0-B739-4334-8CE8-1C2F80AA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34" y="2354916"/>
            <a:ext cx="1261994" cy="1261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AA176-6B40-467A-B447-A2CB576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72" y="3715194"/>
            <a:ext cx="1169378" cy="11693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3B2FA4-6284-4060-8267-711DF03A6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848" y="2131358"/>
            <a:ext cx="1709108" cy="1709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77682E-837F-4B3A-AE56-E7156D6BF5A6}"/>
              </a:ext>
            </a:extLst>
          </p:cNvPr>
          <p:cNvSpPr txBox="1"/>
          <p:nvPr/>
        </p:nvSpPr>
        <p:spPr>
          <a:xfrm>
            <a:off x="1475628" y="1808193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By letting the server </a:t>
            </a:r>
          </a:p>
          <a:p>
            <a:r>
              <a:rPr lang="en-US" altLang="ko-KR" sz="1800" dirty="0"/>
              <a:t>Know “URL”</a:t>
            </a:r>
            <a:endParaRPr lang="ko-KR" altLang="en-US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547194-74CD-4AC5-B998-FDE20CC71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942" y="2278261"/>
            <a:ext cx="1436933" cy="14369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57575-6124-4039-A504-4BD93523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65730"/>
            <a:ext cx="1261994" cy="1261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93AC68-06C0-4AB0-9C4D-E7659670D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26" y="1738605"/>
            <a:ext cx="848752" cy="8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9" name="Picture 6" descr="nginxì ëí ì´ë¯¸ì§ ê²ìê²°ê³¼">
            <a:extLst>
              <a:ext uri="{FF2B5EF4-FFF2-40B4-BE49-F238E27FC236}">
                <a16:creationId xmlns:a16="http://schemas.microsoft.com/office/drawing/2014/main" id="{84EEE6CC-B437-437A-AF72-4F12F2CC1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17491" r="16186" b="32652"/>
          <a:stretch/>
        </p:blipFill>
        <p:spPr bwMode="auto">
          <a:xfrm>
            <a:off x="3479975" y="2234412"/>
            <a:ext cx="1350051" cy="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55A9A6-70D8-4DEE-A28D-7A30B7F4DC54}"/>
              </a:ext>
            </a:extLst>
          </p:cNvPr>
          <p:cNvSpPr/>
          <p:nvPr/>
        </p:nvSpPr>
        <p:spPr>
          <a:xfrm>
            <a:off x="5900641" y="1806520"/>
            <a:ext cx="2289338" cy="1219063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1524B1-280A-40CD-A500-B0AAA0614BC1}"/>
              </a:ext>
            </a:extLst>
          </p:cNvPr>
          <p:cNvGrpSpPr/>
          <p:nvPr/>
        </p:nvGrpSpPr>
        <p:grpSpPr>
          <a:xfrm>
            <a:off x="5030259" y="2330356"/>
            <a:ext cx="691558" cy="202736"/>
            <a:chOff x="3646836" y="2547138"/>
            <a:chExt cx="758302" cy="25697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002E7E1-1E8D-4B91-9DEF-B56A29F1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257B3D8-DDFD-4360-AFD7-CF797748F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9D056563-6B7E-4E76-B042-EA8701E3CFEA}"/>
              </a:ext>
            </a:extLst>
          </p:cNvPr>
          <p:cNvSpPr txBox="1">
            <a:spLocks/>
          </p:cNvSpPr>
          <p:nvPr/>
        </p:nvSpPr>
        <p:spPr>
          <a:xfrm>
            <a:off x="3644305" y="2055244"/>
            <a:ext cx="1154489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Web-server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A646C05F-1420-4EC5-928A-4FB106F62224}"/>
              </a:ext>
            </a:extLst>
          </p:cNvPr>
          <p:cNvSpPr txBox="1">
            <a:spLocks/>
          </p:cNvSpPr>
          <p:nvPr/>
        </p:nvSpPr>
        <p:spPr>
          <a:xfrm>
            <a:off x="6563576" y="1543146"/>
            <a:ext cx="1592132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Web-application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C8385B1E-DF64-44E1-9ABD-A15683B0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576" y="2232408"/>
            <a:ext cx="1063651" cy="3714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A4AC43-7805-4914-B8BE-B555617B48AE}"/>
              </a:ext>
            </a:extLst>
          </p:cNvPr>
          <p:cNvGrpSpPr/>
          <p:nvPr/>
        </p:nvGrpSpPr>
        <p:grpSpPr>
          <a:xfrm>
            <a:off x="6988065" y="2787811"/>
            <a:ext cx="232854" cy="683569"/>
            <a:chOff x="6988065" y="2787811"/>
            <a:chExt cx="232854" cy="68356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F052BA-14FE-4C88-BA4C-1ED3F891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065" y="2787811"/>
              <a:ext cx="0" cy="68356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1BF1A34-C6F6-4D67-A82B-4AD0E0900AD0}"/>
                </a:ext>
              </a:extLst>
            </p:cNvPr>
            <p:cNvCxnSpPr>
              <a:cxnSpLocks/>
            </p:cNvCxnSpPr>
            <p:nvPr/>
          </p:nvCxnSpPr>
          <p:spPr>
            <a:xfrm>
              <a:off x="7220919" y="2787811"/>
              <a:ext cx="0" cy="683569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70;p15">
            <a:extLst>
              <a:ext uri="{FF2B5EF4-FFF2-40B4-BE49-F238E27FC236}">
                <a16:creationId xmlns:a16="http://schemas.microsoft.com/office/drawing/2014/main" id="{E3CF0F28-4CBC-4E51-BD60-80CA27642AE8}"/>
              </a:ext>
            </a:extLst>
          </p:cNvPr>
          <p:cNvSpPr txBox="1">
            <a:spLocks/>
          </p:cNvSpPr>
          <p:nvPr/>
        </p:nvSpPr>
        <p:spPr>
          <a:xfrm>
            <a:off x="6717386" y="3553046"/>
            <a:ext cx="909841" cy="2046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Database</a:t>
            </a:r>
          </a:p>
        </p:txBody>
      </p:sp>
      <p:pic>
        <p:nvPicPr>
          <p:cNvPr id="1030" name="Picture 6" descr="https://d1.awsstatic.com/rdsImages/postgresql_logo.6de4615badd99412268bc6aa8fc958a0f403dd41.png">
            <a:extLst>
              <a:ext uri="{FF2B5EF4-FFF2-40B4-BE49-F238E27FC236}">
                <a16:creationId xmlns:a16="http://schemas.microsoft.com/office/drawing/2014/main" id="{C10D1FB9-105B-419F-8AB7-580C2C2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74" y="3757665"/>
            <a:ext cx="1078463" cy="9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F1458-D697-4D09-9D2C-9AEE77B88111}"/>
              </a:ext>
            </a:extLst>
          </p:cNvPr>
          <p:cNvGrpSpPr/>
          <p:nvPr/>
        </p:nvGrpSpPr>
        <p:grpSpPr>
          <a:xfrm>
            <a:off x="2583273" y="2314683"/>
            <a:ext cx="691558" cy="202736"/>
            <a:chOff x="3646836" y="2547138"/>
            <a:chExt cx="758302" cy="25697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28E25BE-02F6-43CB-AFCF-C7F9DBE90544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6CA02AB-5B9E-4E66-B4B2-D2264F669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firefoxì ëí ì´ë¯¸ì§ ê²ìê²°ê³¼">
            <a:extLst>
              <a:ext uri="{FF2B5EF4-FFF2-40B4-BE49-F238E27FC236}">
                <a16:creationId xmlns:a16="http://schemas.microsoft.com/office/drawing/2014/main" id="{86588946-74D7-4C7A-A404-3D1C1601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1" y="2452858"/>
            <a:ext cx="539112" cy="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>
            <a:extLst>
              <a:ext uri="{FF2B5EF4-FFF2-40B4-BE49-F238E27FC236}">
                <a16:creationId xmlns:a16="http://schemas.microsoft.com/office/drawing/2014/main" id="{76C825E3-8E62-461D-BC8A-95F840A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4" y="1689400"/>
            <a:ext cx="731687" cy="7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rnet explorerì ëí ì´ë¯¸ì§ ê²ìê²°ê³¼">
            <a:extLst>
              <a:ext uri="{FF2B5EF4-FFF2-40B4-BE49-F238E27FC236}">
                <a16:creationId xmlns:a16="http://schemas.microsoft.com/office/drawing/2014/main" id="{C727224C-B97C-4073-81B2-D5688C5F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01" y="2334025"/>
            <a:ext cx="691558" cy="6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A4FC58DD-6EFD-4220-B949-376DC78A9435}"/>
              </a:ext>
            </a:extLst>
          </p:cNvPr>
          <p:cNvSpPr txBox="1">
            <a:spLocks/>
          </p:cNvSpPr>
          <p:nvPr/>
        </p:nvSpPr>
        <p:spPr>
          <a:xfrm>
            <a:off x="507009" y="3398066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3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3" name="Picture 4" descr="Lets' Encrypt에 대한 이미지 검색결과">
            <a:extLst>
              <a:ext uri="{FF2B5EF4-FFF2-40B4-BE49-F238E27FC236}">
                <a16:creationId xmlns:a16="http://schemas.microsoft.com/office/drawing/2014/main" id="{EAB8BAEB-6774-48A4-A70F-5543943D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7066" y="2164340"/>
            <a:ext cx="3845025" cy="2374287"/>
          </a:xfrm>
          <a:prstGeom prst="rect">
            <a:avLst/>
          </a:prstGeom>
          <a:noFill/>
        </p:spPr>
      </p:pic>
      <p:sp>
        <p:nvSpPr>
          <p:cNvPr id="34" name="Google Shape;70;p15">
            <a:extLst>
              <a:ext uri="{FF2B5EF4-FFF2-40B4-BE49-F238E27FC236}">
                <a16:creationId xmlns:a16="http://schemas.microsoft.com/office/drawing/2014/main" id="{9E1F24D9-D257-47D2-B675-61564F61B8FE}"/>
              </a:ext>
            </a:extLst>
          </p:cNvPr>
          <p:cNvSpPr txBox="1">
            <a:spLocks/>
          </p:cNvSpPr>
          <p:nvPr/>
        </p:nvSpPr>
        <p:spPr>
          <a:xfrm>
            <a:off x="821013" y="1498362"/>
            <a:ext cx="3297126" cy="3798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Poppins" panose="020B0600000101010101" charset="0"/>
                <a:cs typeface="Poppins" panose="020B0600000101010101" charset="0"/>
              </a:rPr>
              <a:t>We need security</a:t>
            </a:r>
          </a:p>
        </p:txBody>
      </p:sp>
      <p:sp>
        <p:nvSpPr>
          <p:cNvPr id="35" name="Google Shape;70;p15">
            <a:extLst>
              <a:ext uri="{FF2B5EF4-FFF2-40B4-BE49-F238E27FC236}">
                <a16:creationId xmlns:a16="http://schemas.microsoft.com/office/drawing/2014/main" id="{E0EA4ED7-79E9-4148-8D74-F7316F2A82D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513598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</TotalTime>
  <Words>515</Words>
  <Application>Microsoft Office PowerPoint</Application>
  <PresentationFormat>화면 슬라이드 쇼(16:9)</PresentationFormat>
  <Paragraphs>139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나눔스퀘어라운드 ExtraBold</vt:lpstr>
      <vt:lpstr>Poppins Light</vt:lpstr>
      <vt:lpstr>Poppins</vt:lpstr>
      <vt:lpstr>Muli Light</vt:lpstr>
      <vt:lpstr>Arial</vt:lpstr>
      <vt:lpstr>Calibri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95</cp:revision>
  <dcterms:modified xsi:type="dcterms:W3CDTF">2019-03-24T12:48:53Z</dcterms:modified>
</cp:coreProperties>
</file>